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3"/>
  </p:notesMasterIdLst>
  <p:handoutMasterIdLst>
    <p:handoutMasterId r:id="rId24"/>
  </p:handoutMasterIdLst>
  <p:sldIdLst>
    <p:sldId id="667" r:id="rId6"/>
    <p:sldId id="690" r:id="rId7"/>
    <p:sldId id="692" r:id="rId8"/>
    <p:sldId id="691" r:id="rId9"/>
    <p:sldId id="671" r:id="rId10"/>
    <p:sldId id="672" r:id="rId11"/>
    <p:sldId id="693" r:id="rId12"/>
    <p:sldId id="682" r:id="rId13"/>
    <p:sldId id="679" r:id="rId14"/>
    <p:sldId id="673" r:id="rId15"/>
    <p:sldId id="683" r:id="rId16"/>
    <p:sldId id="675" r:id="rId17"/>
    <p:sldId id="677" r:id="rId18"/>
    <p:sldId id="676" r:id="rId19"/>
    <p:sldId id="694" r:id="rId20"/>
    <p:sldId id="670" r:id="rId21"/>
    <p:sldId id="6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90"/>
            <p14:sldId id="692"/>
            <p14:sldId id="691"/>
            <p14:sldId id="671"/>
            <p14:sldId id="672"/>
            <p14:sldId id="693"/>
            <p14:sldId id="682"/>
            <p14:sldId id="679"/>
            <p14:sldId id="673"/>
            <p14:sldId id="683"/>
            <p14:sldId id="675"/>
            <p14:sldId id="677"/>
            <p14:sldId id="676"/>
            <p14:sldId id="694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8" autoAdjust="0"/>
    <p:restoredTop sz="70852" autoAdjust="0"/>
  </p:normalViewPr>
  <p:slideViewPr>
    <p:cSldViewPr snapToGrid="0" snapToObjects="1" showGuides="1">
      <p:cViewPr varScale="1">
        <p:scale>
          <a:sx n="69" d="100"/>
          <a:sy n="69" d="100"/>
        </p:scale>
        <p:origin x="208" y="43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  <a:p>
            <a:endParaRPr lang="en-US" dirty="0"/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  KELLY LOOK AT THIS ONE </a:t>
            </a:r>
          </a:p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  <a:p>
            <a:endParaRPr lang="en-US" dirty="0"/>
          </a:p>
          <a:p>
            <a:r>
              <a:rPr lang="en-US" dirty="0"/>
              <a:t>BETH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</a:t>
            </a:r>
          </a:p>
          <a:p>
            <a:endParaRPr lang="en-US" dirty="0"/>
          </a:p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ebapps.maps.arcgis.com/apps/Styler/index.html?appid=ba335516fee1421cb5bb449f6e9b97f5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apps.maps.arcgis.com/apps/Media/index.html?appid=99d8822351cf4513bf2b248fe3e06865" TargetMode="External"/><Relationship Id="rId5" Type="http://schemas.openxmlformats.org/officeDocument/2006/relationships/hyperlink" Target="http://webapps.maps.arcgis.com/apps/Media/index.html?appid=4f3dd42bf668447a9abe06099f5fa457" TargetMode="External"/><Relationship Id="rId4" Type="http://schemas.openxmlformats.org/officeDocument/2006/relationships/hyperlink" Target="-%20http:/webapps.maps.arcgis.com/apps/Media/index.html?appid=4f3dd42bf668447a9abe06099f5fa4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apps/Compare/index.html?appid=250b978d33cb489a93637b488d58f7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jsapi.maps.arcgis.com/apps/3DInsetMap/index.html?appid=750b8fe2e1184b17bd5fec8892e7a01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pps.maps.arcgis.com/apps/Styler/index.html?appid=32412e57f2514b008740de00e77f4d2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ebapps.maps.arcgis.com/apps/Media/index.html?appid=0d609007027e41d3aff3ebcd451d352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w-brews.mapsdevext.arcgis.com/apps/InteractiveLegend/index.html?appid=c898d6031ec149068a7d5654d5fe224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holistic.mapsdevext.arcgis.com/apps/InteractiveLegend/index.html?appid=c46c08cf403f4d2a92152f60fbde92a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ebapps.maps.arcgis.com/apps/FilterGallery/index.html?appid=8636141fbd5744bca5f1c68b34bb7d9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ebapps.maps.arcgis.com/apps/MinimalGallery/index.html?appid=7d78579e78a64977a5db8a0cf8fa032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filter-gallery" TargetMode="External"/><Relationship Id="rId2" Type="http://schemas.openxmlformats.org/officeDocument/2006/relationships/hyperlink" Target="https://github.com/Esri/Compare-Maps-Templ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atialAgent/3DScene" TargetMode="External"/><Relationship Id="rId5" Type="http://schemas.openxmlformats.org/officeDocument/2006/relationships/hyperlink" Target="https://github.com/SpatialAgent/3DViz" TargetMode="External"/><Relationship Id="rId4" Type="http://schemas.openxmlformats.org/officeDocument/2006/relationships/hyperlink" Target="https://github.com/Esri/minimal-galle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calcite-maps-styler-template" TargetMode="External"/><Relationship Id="rId2" Type="http://schemas.openxmlformats.org/officeDocument/2006/relationships/hyperlink" Target="https://github.com/Esri/media-templ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sri/interactive-legend" TargetMode="External"/><Relationship Id="rId4" Type="http://schemas.openxmlformats.org/officeDocument/2006/relationships/hyperlink" Target="https://github.com/Esri/scene-inset-ma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jsapi.maps.arcgis.com/apps/Media/index.html?appid=5546582acd474bd7a91e3e7d7bdf788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ebapps.maps.arcgis.com/apps/LayerShowcase/index.html?appid=763484d456ec4563b9fe5e605287c1f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kellyhutchins/pen/RdKdz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29567-9019-1644-B74C-F9F1A375894E}"/>
              </a:ext>
            </a:extLst>
          </p:cNvPr>
          <p:cNvSpPr/>
          <p:nvPr/>
        </p:nvSpPr>
        <p:spPr>
          <a:xfrm>
            <a:off x="1265561" y="4979003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/yyr3cx33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Dock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Hover – Floating</a:t>
            </a:r>
            <a:endParaRPr lang="en-US" dirty="0"/>
          </a:p>
          <a:p>
            <a:r>
              <a:rPr lang="en-US" dirty="0">
                <a:hlinkClick r:id="rId6"/>
              </a:rPr>
              <a:t>Hover - Fixed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72" y="1714500"/>
            <a:ext cx="10369296" cy="3429000"/>
          </a:xfrm>
        </p:spPr>
        <p:txBody>
          <a:bodyPr/>
          <a:lstStyle/>
          <a:p>
            <a:r>
              <a:rPr lang="en-US" dirty="0">
                <a:hlinkClick r:id="rId3"/>
              </a:rPr>
              <a:t>Compare 2d/3d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Inset 3d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50D9-4049-524E-B7F9-3F64E0A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87" y="1461304"/>
            <a:ext cx="6429185" cy="37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Slice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Coordinate widget </a:t>
            </a:r>
            <a:endParaRPr lang="en-US" dirty="0"/>
          </a:p>
          <a:p>
            <a:r>
              <a:rPr lang="en-US" dirty="0">
                <a:hlinkClick r:id="rId4"/>
              </a:rPr>
              <a:t>Card Style Legend</a:t>
            </a:r>
            <a:endParaRPr lang="en-US" dirty="0"/>
          </a:p>
          <a:p>
            <a:r>
              <a:rPr lang="en-US" dirty="0"/>
              <a:t>Full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EC03D-D8CF-4617-829F-4C3134BC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20" y="836489"/>
            <a:ext cx="5234256" cy="2730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95469-5057-4FA7-BDC4-AD9E294D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178" y="3020636"/>
            <a:ext cx="385605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Legend &amp; 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Mute</a:t>
            </a:r>
            <a:endParaRPr lang="en-US" dirty="0"/>
          </a:p>
          <a:p>
            <a:r>
              <a:rPr lang="en-US" dirty="0">
                <a:hlinkClick r:id="rId4"/>
              </a:rPr>
              <a:t>Filter with Screenshot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55" y="2779898"/>
            <a:ext cx="5497846" cy="2721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654" y="3543300"/>
            <a:ext cx="5364560" cy="27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5DB4-B007-054B-BA76-CD4CF5F3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Gallery </a:t>
            </a:r>
          </a:p>
        </p:txBody>
      </p:sp>
      <p:pic>
        <p:nvPicPr>
          <p:cNvPr id="5" name="Content Placeholder 4" descr="A screenshot of a social media pos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EFBEAEE-2821-024C-B94D-09B1824EE5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946901" y="1828800"/>
            <a:ext cx="6304547" cy="3429000"/>
          </a:xfrm>
        </p:spPr>
      </p:pic>
    </p:spTree>
    <p:extLst>
      <p:ext uri="{BB962C8B-B14F-4D97-AF65-F5344CB8AC3E}">
        <p14:creationId xmlns:p14="http://schemas.microsoft.com/office/powerpoint/2010/main" val="347583292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8B8C-7DF2-3B48-9F79-0DF7A77E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Gallery</a:t>
            </a:r>
          </a:p>
        </p:txBody>
      </p:sp>
      <p:pic>
        <p:nvPicPr>
          <p:cNvPr id="5" name="Content Placeholder 4" descr="A screenshot of a social media pos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512E9DF-4AD8-CF41-BD5D-104CB0B6BA0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872918" y="1828800"/>
            <a:ext cx="6452514" cy="3429000"/>
          </a:xfrm>
        </p:spPr>
      </p:pic>
    </p:spTree>
    <p:extLst>
      <p:ext uri="{BB962C8B-B14F-4D97-AF65-F5344CB8AC3E}">
        <p14:creationId xmlns:p14="http://schemas.microsoft.com/office/powerpoint/2010/main" val="425299589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D871-2F08-334A-BE10-178441E5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7D779-B8FA-7A43-A19C-AEE818F4C2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Compare</a:t>
            </a:r>
            <a:endParaRPr lang="en-US" dirty="0"/>
          </a:p>
          <a:p>
            <a:r>
              <a:rPr lang="en-US" dirty="0">
                <a:hlinkClick r:id="rId3"/>
              </a:rPr>
              <a:t>Category Gallery</a:t>
            </a:r>
            <a:endParaRPr lang="en-US" dirty="0"/>
          </a:p>
          <a:p>
            <a:r>
              <a:rPr lang="en-US" dirty="0">
                <a:hlinkClick r:id="rId4"/>
              </a:rPr>
              <a:t>Minimal Gallery</a:t>
            </a:r>
            <a:endParaRPr lang="en-US" dirty="0"/>
          </a:p>
          <a:p>
            <a:r>
              <a:rPr lang="en-US" dirty="0">
                <a:hlinkClick r:id="rId5"/>
              </a:rPr>
              <a:t>3D Viz</a:t>
            </a:r>
            <a:endParaRPr lang="en-US" dirty="0"/>
          </a:p>
          <a:p>
            <a:r>
              <a:rPr lang="en-US" dirty="0">
                <a:hlinkClick r:id="rId6"/>
              </a:rPr>
              <a:t>Simple Scene Viewer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3859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4A86-7D4B-7242-A0A3-7402D140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9116-DE5E-8F46-B941-CB79BF890F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10338318" cy="3881535"/>
          </a:xfrm>
        </p:spPr>
        <p:txBody>
          <a:bodyPr/>
          <a:lstStyle/>
          <a:p>
            <a:r>
              <a:rPr lang="en-US" dirty="0">
                <a:hlinkClick r:id="rId2"/>
              </a:rPr>
              <a:t>Media</a:t>
            </a:r>
            <a:endParaRPr lang="en-US" dirty="0"/>
          </a:p>
          <a:p>
            <a:r>
              <a:rPr lang="en-US" dirty="0" err="1">
                <a:hlinkClick r:id="rId3"/>
              </a:rPr>
              <a:t>Styl</a:t>
            </a:r>
            <a:r>
              <a:rPr lang="en-US" dirty="0" err="1"/>
              <a:t>er</a:t>
            </a:r>
            <a:endParaRPr lang="en-US" dirty="0"/>
          </a:p>
          <a:p>
            <a:r>
              <a:rPr lang="en-US" dirty="0">
                <a:hlinkClick r:id="rId4"/>
              </a:rPr>
              <a:t>Scene with Inset</a:t>
            </a:r>
            <a:endParaRPr lang="en-US" dirty="0"/>
          </a:p>
          <a:p>
            <a:r>
              <a:rPr lang="en-US" dirty="0">
                <a:hlinkClick r:id="rId5"/>
              </a:rPr>
              <a:t>Interactive Legend (Coming Soon)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2655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 Widget </a:t>
            </a:r>
          </a:p>
        </p:txBody>
      </p:sp>
      <p:pic>
        <p:nvPicPr>
          <p:cNvPr id="4" name="Picture 3" descr="A close up of a map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C6F8-D529-0A47-A5B9-8A956AF7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91171-9A88-0B4A-BBA6-854A3F1BE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Layer Showcase </a:t>
            </a:r>
          </a:p>
        </p:txBody>
      </p:sp>
      <p:pic>
        <p:nvPicPr>
          <p:cNvPr id="5" name="Picture 4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646F47D-2B2E-CE4C-A942-8D03C41C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25" y="1973839"/>
            <a:ext cx="6095999" cy="32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4804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hlinkClick r:id="rId3"/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530</Words>
  <Application>Microsoft Macintosh PowerPoint</Application>
  <PresentationFormat>Widescreen</PresentationFormat>
  <Paragraphs>105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Lucida Grande</vt:lpstr>
      <vt:lpstr>Esri_Corporate_Template-Dark</vt:lpstr>
      <vt:lpstr>Power Up Your Configurable Apps using JavaScript 4x Functionality </vt:lpstr>
      <vt:lpstr>App Gallery</vt:lpstr>
      <vt:lpstr>Github </vt:lpstr>
      <vt:lpstr>GitHub continued </vt:lpstr>
      <vt:lpstr>Responsive Apps </vt:lpstr>
      <vt:lpstr>Accessibility </vt:lpstr>
      <vt:lpstr>Add Layers</vt:lpstr>
      <vt:lpstr>Stacked labels:  Arcade new line expression </vt:lpstr>
      <vt:lpstr>Popup:  Attachments </vt:lpstr>
      <vt:lpstr>Popups : Dock and Hover</vt:lpstr>
      <vt:lpstr>3D Maps </vt:lpstr>
      <vt:lpstr>3D: Measure and Slice tools </vt:lpstr>
      <vt:lpstr>Other widgets </vt:lpstr>
      <vt:lpstr>Interactive Legend &amp; Screenshot </vt:lpstr>
      <vt:lpstr>Category Gallery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2019-03-07T21:50:17Z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